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FE58-3102-4729-9779-F5BA7A6B7A1E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981EA84-B138-431F-ABF0-1501497BD3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516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FE58-3102-4729-9779-F5BA7A6B7A1E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EA84-B138-431F-ABF0-1501497BD36A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10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FE58-3102-4729-9779-F5BA7A6B7A1E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EA84-B138-431F-ABF0-1501497BD3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60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FE58-3102-4729-9779-F5BA7A6B7A1E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EA84-B138-431F-ABF0-1501497BD36A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31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FE58-3102-4729-9779-F5BA7A6B7A1E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EA84-B138-431F-ABF0-1501497BD36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93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FE58-3102-4729-9779-F5BA7A6B7A1E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EA84-B138-431F-ABF0-1501497BD36A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28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FE58-3102-4729-9779-F5BA7A6B7A1E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EA84-B138-431F-ABF0-1501497BD36A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31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FE58-3102-4729-9779-F5BA7A6B7A1E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EA84-B138-431F-ABF0-1501497BD36A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11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FE58-3102-4729-9779-F5BA7A6B7A1E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EA84-B138-431F-ABF0-1501497BD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65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CFE58-3102-4729-9779-F5BA7A6B7A1E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EA84-B138-431F-ABF0-1501497BD36A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12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5CCFE58-3102-4729-9779-F5BA7A6B7A1E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1EA84-B138-431F-ABF0-1501497BD36A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57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CFE58-3102-4729-9779-F5BA7A6B7A1E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981EA84-B138-431F-ABF0-1501497BD36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96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92F4037-13EF-6442-76A2-6B1646D7CD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D86849B-7B04-D5A4-B079-3F18B7D2305D}"/>
              </a:ext>
            </a:extLst>
          </p:cNvPr>
          <p:cNvGrpSpPr/>
          <p:nvPr/>
        </p:nvGrpSpPr>
        <p:grpSpPr>
          <a:xfrm>
            <a:off x="2122832" y="184904"/>
            <a:ext cx="6888389" cy="4236835"/>
            <a:chOff x="0" y="0"/>
            <a:chExt cx="3567448" cy="138940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F52B783-FC47-8801-6600-0C0FB8C70EAB}"/>
                </a:ext>
              </a:extLst>
            </p:cNvPr>
            <p:cNvSpPr/>
            <p:nvPr/>
          </p:nvSpPr>
          <p:spPr>
            <a:xfrm>
              <a:off x="0" y="0"/>
              <a:ext cx="3567448" cy="27060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r-SA" sz="1400" dirty="0">
                  <a:solidFill>
                    <a:srgbClr val="FFFFFF"/>
                  </a:solidFill>
                  <a:effectLst/>
                  <a:latin typeface="Tw Cen MT Condensed" panose="020B0606020104020203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کودک آزاری و فرآیند ارجاع موارد به اورژانس اجتماعی</a:t>
              </a:r>
              <a:endParaRPr lang="en-US" sz="1100" dirty="0">
                <a:effectLst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6" name="Text Box 200">
              <a:extLst>
                <a:ext uri="{FF2B5EF4-FFF2-40B4-BE49-F238E27FC236}">
                  <a16:creationId xmlns:a16="http://schemas.microsoft.com/office/drawing/2014/main" id="{1EE4C485-F019-858C-6909-0803951D8214}"/>
                </a:ext>
              </a:extLst>
            </p:cNvPr>
            <p:cNvSpPr txBox="1"/>
            <p:nvPr/>
          </p:nvSpPr>
          <p:spPr>
            <a:xfrm>
              <a:off x="0" y="193950"/>
              <a:ext cx="3567448" cy="1195454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91440" rIns="9144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600" b="1" cap="all" dirty="0">
                  <a:solidFill>
                    <a:srgbClr val="1CADE4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 </a:t>
              </a:r>
              <a:endParaRPr lang="en-US" dirty="0">
                <a:effectLst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r-SA" b="1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نجوا طرفی</a:t>
              </a:r>
              <a:endParaRPr lang="en-US" dirty="0">
                <a:effectLst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r-SA" b="1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مسئول مددکاری اجتماعی معاونت درمان</a:t>
              </a:r>
              <a:r>
                <a:rPr lang="ar-SA" b="1" dirty="0">
                  <a:effectLst/>
                  <a:ea typeface="Times New Roman" panose="02020603050405020304" pitchFamily="18" charset="0"/>
                  <a:cs typeface="Arial" panose="020B0604020202020204" pitchFamily="34" charset="0"/>
                </a:rPr>
                <a:t> </a:t>
              </a:r>
              <a:r>
                <a:rPr lang="ar-SA" b="1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دانشگاه علوم پزشکی جندی شاپور اهواز</a:t>
              </a:r>
              <a:endParaRPr lang="en-US" dirty="0">
                <a:effectLst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ar-SA" b="1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سال</a:t>
              </a:r>
              <a:r>
                <a:rPr lang="ar-SA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ar-SA" b="1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1402</a:t>
              </a:r>
              <a:endParaRPr lang="en-US" dirty="0">
                <a:effectLst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6283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99D9D45-97E3-2BE6-B165-19C1796F4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52455"/>
              </p:ext>
            </p:extLst>
          </p:nvPr>
        </p:nvGraphicFramePr>
        <p:xfrm>
          <a:off x="0" y="2235200"/>
          <a:ext cx="1117600" cy="1161143"/>
        </p:xfrm>
        <a:graphic>
          <a:graphicData uri="http://schemas.openxmlformats.org/drawingml/2006/table">
            <a:tbl>
              <a:tblPr/>
              <a:tblGrid>
                <a:gridCol w="1117600">
                  <a:extLst>
                    <a:ext uri="{9D8B030D-6E8A-4147-A177-3AD203B41FA5}">
                      <a16:colId xmlns:a16="http://schemas.microsoft.com/office/drawing/2014/main" val="2504680233"/>
                    </a:ext>
                  </a:extLst>
                </a:gridCol>
              </a:tblGrid>
              <a:tr h="1161143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b="1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شناسایی‌مورد‌</a:t>
                      </a:r>
                      <a:b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</a:br>
                      <a:r>
                        <a:rPr lang="ar-SA" sz="1600" b="1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کودک‌آزاری</a:t>
                      </a:r>
                      <a:endParaRPr lang="en-US" sz="1600" dirty="0">
                        <a:effectLst/>
                        <a:latin typeface="Tw Cen MT" panose="020B06020201040206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181721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7E399C6F-DEE2-09DB-9C8F-EF40712B2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563793"/>
              </p:ext>
            </p:extLst>
          </p:nvPr>
        </p:nvGraphicFramePr>
        <p:xfrm>
          <a:off x="1219200" y="2249714"/>
          <a:ext cx="1335314" cy="1117600"/>
        </p:xfrm>
        <a:graphic>
          <a:graphicData uri="http://schemas.openxmlformats.org/drawingml/2006/table">
            <a:tbl>
              <a:tblPr/>
              <a:tblGrid>
                <a:gridCol w="1335314">
                  <a:extLst>
                    <a:ext uri="{9D8B030D-6E8A-4147-A177-3AD203B41FA5}">
                      <a16:colId xmlns:a16="http://schemas.microsoft.com/office/drawing/2014/main" val="3598326098"/>
                    </a:ext>
                  </a:extLst>
                </a:gridCol>
              </a:tblGrid>
              <a:tr h="1117600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گزارش‌مورد‌توسط‌</a:t>
                      </a:r>
                      <a:b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</a:br>
                      <a:r>
                        <a:rPr lang="ar-SA" sz="1400" b="1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مددکار‌اجتماعی‌</a:t>
                      </a:r>
                      <a:b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</a:br>
                      <a:r>
                        <a:rPr lang="ar-SA" sz="1400" b="1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مرکز‌به‌اورژانس‌</a:t>
                      </a:r>
                      <a:b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</a:br>
                      <a:r>
                        <a:rPr lang="ar-SA" sz="1400" b="1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اجتماعی‌)</a:t>
                      </a:r>
                      <a:r>
                        <a:rPr lang="fa-IR" sz="1400" b="1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۱۲۳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</a:t>
                      </a:r>
                      <a:endParaRPr lang="en-US" sz="1400" dirty="0">
                        <a:effectLst/>
                        <a:latin typeface="Tw Cen MT" panose="020B0602020104020603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267521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B5DFF650-3610-5FB8-95F1-D52634F42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96489"/>
              </p:ext>
            </p:extLst>
          </p:nvPr>
        </p:nvGraphicFramePr>
        <p:xfrm>
          <a:off x="2757715" y="2249714"/>
          <a:ext cx="1596572" cy="1309190"/>
        </p:xfrm>
        <a:graphic>
          <a:graphicData uri="http://schemas.openxmlformats.org/drawingml/2006/table">
            <a:tbl>
              <a:tblPr/>
              <a:tblGrid>
                <a:gridCol w="1596572">
                  <a:extLst>
                    <a:ext uri="{9D8B030D-6E8A-4147-A177-3AD203B41FA5}">
                      <a16:colId xmlns:a16="http://schemas.microsoft.com/office/drawing/2014/main" val="2174598897"/>
                    </a:ext>
                  </a:extLst>
                </a:gridCol>
              </a:tblGrid>
              <a:tr h="1309190">
                <a:tc>
                  <a:txBody>
                    <a:bodyPr/>
                    <a:lstStyle/>
                    <a:p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اورژانس‌اجتماعی‌</a:t>
                      </a:r>
                      <a:b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جهت‌بازدید‌و‌ مراجعه‌کارشناسان</a:t>
                      </a:r>
                      <a:b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بررسی‌پرونده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3333013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AABBE4D1-E81F-E70A-2364-40533AE7E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919851"/>
              </p:ext>
            </p:extLst>
          </p:nvPr>
        </p:nvGraphicFramePr>
        <p:xfrm>
          <a:off x="4470400" y="2235200"/>
          <a:ext cx="1770743" cy="1233714"/>
        </p:xfrm>
        <a:graphic>
          <a:graphicData uri="http://schemas.openxmlformats.org/drawingml/2006/table">
            <a:tbl>
              <a:tblPr/>
              <a:tblGrid>
                <a:gridCol w="1770743">
                  <a:extLst>
                    <a:ext uri="{9D8B030D-6E8A-4147-A177-3AD203B41FA5}">
                      <a16:colId xmlns:a16="http://schemas.microsoft.com/office/drawing/2014/main" val="480228600"/>
                    </a:ext>
                  </a:extLst>
                </a:gridCol>
              </a:tblGrid>
              <a:tr h="1233714">
                <a:tc>
                  <a:txBody>
                    <a:bodyPr/>
                    <a:lstStyle/>
                    <a:p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بازدید‌از‌منزل‌و‌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دریافت‌حکم‌قضایی‌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در‌خصوص‌کودک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854738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92D06849-FA24-A55E-BF20-7825531B7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305344"/>
              </p:ext>
            </p:extLst>
          </p:nvPr>
        </p:nvGraphicFramePr>
        <p:xfrm>
          <a:off x="6792686" y="2162629"/>
          <a:ext cx="1959428" cy="1451428"/>
        </p:xfrm>
        <a:graphic>
          <a:graphicData uri="http://schemas.openxmlformats.org/drawingml/2006/table">
            <a:tbl>
              <a:tblPr/>
              <a:tblGrid>
                <a:gridCol w="1959428">
                  <a:extLst>
                    <a:ext uri="{9D8B030D-6E8A-4147-A177-3AD203B41FA5}">
                      <a16:colId xmlns:a16="http://schemas.microsoft.com/office/drawing/2014/main" val="2660396354"/>
                    </a:ext>
                  </a:extLst>
                </a:gridCol>
              </a:tblGrid>
              <a:tr h="1451428">
                <a:tc>
                  <a:txBody>
                    <a:bodyPr/>
                    <a:lstStyle/>
                    <a:p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تحویل‌کودک‌به‌پدر‌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و‌مادر‌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115607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D6E6FF98-5B07-6951-78D2-521F834991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33193"/>
              </p:ext>
            </p:extLst>
          </p:nvPr>
        </p:nvGraphicFramePr>
        <p:xfrm>
          <a:off x="9187544" y="1378859"/>
          <a:ext cx="1683657" cy="1349828"/>
        </p:xfrm>
        <a:graphic>
          <a:graphicData uri="http://schemas.openxmlformats.org/drawingml/2006/table">
            <a:tbl>
              <a:tblPr/>
              <a:tblGrid>
                <a:gridCol w="1683657">
                  <a:extLst>
                    <a:ext uri="{9D8B030D-6E8A-4147-A177-3AD203B41FA5}">
                      <a16:colId xmlns:a16="http://schemas.microsoft.com/office/drawing/2014/main" val="700231649"/>
                    </a:ext>
                  </a:extLst>
                </a:gridCol>
              </a:tblGrid>
              <a:tr h="1349828">
                <a:tc>
                  <a:txBody>
                    <a:bodyPr/>
                    <a:lstStyle/>
                    <a:p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تحویل‌کودک‌به‌پدر‌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و‌مادر‌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0135109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4147068B-F9B7-9600-CC2B-F101EFE24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817734"/>
              </p:ext>
            </p:extLst>
          </p:nvPr>
        </p:nvGraphicFramePr>
        <p:xfrm>
          <a:off x="9085943" y="3701143"/>
          <a:ext cx="2046514" cy="1524000"/>
        </p:xfrm>
        <a:graphic>
          <a:graphicData uri="http://schemas.openxmlformats.org/drawingml/2006/table">
            <a:tbl>
              <a:tblPr/>
              <a:tblGrid>
                <a:gridCol w="2046514">
                  <a:extLst>
                    <a:ext uri="{9D8B030D-6E8A-4147-A177-3AD203B41FA5}">
                      <a16:colId xmlns:a16="http://schemas.microsoft.com/office/drawing/2014/main" val="3263016458"/>
                    </a:ext>
                  </a:extLst>
                </a:gridCol>
              </a:tblGrid>
              <a:tr h="1524000">
                <a:tc>
                  <a:txBody>
                    <a:bodyPr/>
                    <a:lstStyle/>
                    <a:p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تحویل‌کودک‌به‌پدر‌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و‌مادر‌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344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490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999BE9F-CA71-13EE-E9AA-0B9D7E7A19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841782"/>
              </p:ext>
            </p:extLst>
          </p:nvPr>
        </p:nvGraphicFramePr>
        <p:xfrm>
          <a:off x="-43544" y="2728686"/>
          <a:ext cx="1756229" cy="1843314"/>
        </p:xfrm>
        <a:graphic>
          <a:graphicData uri="http://schemas.openxmlformats.org/drawingml/2006/table">
            <a:tbl>
              <a:tblPr/>
              <a:tblGrid>
                <a:gridCol w="1756229">
                  <a:extLst>
                    <a:ext uri="{9D8B030D-6E8A-4147-A177-3AD203B41FA5}">
                      <a16:colId xmlns:a16="http://schemas.microsoft.com/office/drawing/2014/main" val="4270739593"/>
                    </a:ext>
                  </a:extLst>
                </a:gridCol>
              </a:tblGrid>
              <a:tr h="1843314">
                <a:tc>
                  <a:txBody>
                    <a:bodyPr/>
                    <a:lstStyle/>
                    <a:p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شناسایی‌مورد‌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مشکوک‌به‌کودک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آزاری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51973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51C7AF8-BCC7-462D-417F-FF99DF1E5B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51357"/>
              </p:ext>
            </p:extLst>
          </p:nvPr>
        </p:nvGraphicFramePr>
        <p:xfrm>
          <a:off x="1966684" y="2728686"/>
          <a:ext cx="1756229" cy="1843314"/>
        </p:xfrm>
        <a:graphic>
          <a:graphicData uri="http://schemas.openxmlformats.org/drawingml/2006/table">
            <a:tbl>
              <a:tblPr/>
              <a:tblGrid>
                <a:gridCol w="1756229">
                  <a:extLst>
                    <a:ext uri="{9D8B030D-6E8A-4147-A177-3AD203B41FA5}">
                      <a16:colId xmlns:a16="http://schemas.microsoft.com/office/drawing/2014/main" val="4270739593"/>
                    </a:ext>
                  </a:extLst>
                </a:gridCol>
              </a:tblGrid>
              <a:tr h="1843314">
                <a:tc>
                  <a:txBody>
                    <a:bodyPr/>
                    <a:lstStyle/>
                    <a:p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گزارش‌مورد‌به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اورژانس‌اجتماع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fa-I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۱۲۳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51973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8CCBF2F-885F-D32F-CEF0-5530A8CC89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244281"/>
              </p:ext>
            </p:extLst>
          </p:nvPr>
        </p:nvGraphicFramePr>
        <p:xfrm>
          <a:off x="3976912" y="2728686"/>
          <a:ext cx="1756229" cy="1843314"/>
        </p:xfrm>
        <a:graphic>
          <a:graphicData uri="http://schemas.openxmlformats.org/drawingml/2006/table">
            <a:tbl>
              <a:tblPr/>
              <a:tblGrid>
                <a:gridCol w="1756229">
                  <a:extLst>
                    <a:ext uri="{9D8B030D-6E8A-4147-A177-3AD203B41FA5}">
                      <a16:colId xmlns:a16="http://schemas.microsoft.com/office/drawing/2014/main" val="4270739593"/>
                    </a:ext>
                  </a:extLst>
                </a:gridCol>
              </a:tblGrid>
              <a:tr h="1843314">
                <a:tc>
                  <a:txBody>
                    <a:bodyPr/>
                    <a:lstStyle/>
                    <a:p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ارائه‌آدرس‌و‌تلفن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خانواده‌کودک‌به‌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اورژانس‌اجتماعی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51973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A1C4FF-4C25-333E-772F-3FCD896A4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36802"/>
              </p:ext>
            </p:extLst>
          </p:nvPr>
        </p:nvGraphicFramePr>
        <p:xfrm>
          <a:off x="5733141" y="703943"/>
          <a:ext cx="1756229" cy="1843314"/>
        </p:xfrm>
        <a:graphic>
          <a:graphicData uri="http://schemas.openxmlformats.org/drawingml/2006/table">
            <a:tbl>
              <a:tblPr/>
              <a:tblGrid>
                <a:gridCol w="1756229">
                  <a:extLst>
                    <a:ext uri="{9D8B030D-6E8A-4147-A177-3AD203B41FA5}">
                      <a16:colId xmlns:a16="http://schemas.microsoft.com/office/drawing/2014/main" val="4270739593"/>
                    </a:ext>
                  </a:extLst>
                </a:gridCol>
              </a:tblGrid>
              <a:tr h="1843314">
                <a:tc>
                  <a:txBody>
                    <a:bodyPr/>
                    <a:lstStyle/>
                    <a:p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بازدید‌از‌منز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و‌پیگیری‌مور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گزارش‌شده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51973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1305804-B9F8-625F-C453-045596481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189918"/>
              </p:ext>
            </p:extLst>
          </p:nvPr>
        </p:nvGraphicFramePr>
        <p:xfrm>
          <a:off x="5856514" y="4172858"/>
          <a:ext cx="1756229" cy="2011680"/>
        </p:xfrm>
        <a:graphic>
          <a:graphicData uri="http://schemas.openxmlformats.org/drawingml/2006/table">
            <a:tbl>
              <a:tblPr/>
              <a:tblGrid>
                <a:gridCol w="1756229">
                  <a:extLst>
                    <a:ext uri="{9D8B030D-6E8A-4147-A177-3AD203B41FA5}">
                      <a16:colId xmlns:a16="http://schemas.microsoft.com/office/drawing/2014/main" val="4270739593"/>
                    </a:ext>
                  </a:extLst>
                </a:gridCol>
              </a:tblGrid>
              <a:tr h="1843314">
                <a:tc>
                  <a:txBody>
                    <a:bodyPr/>
                    <a:lstStyle/>
                    <a:p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در‌صورت‌شک‌به‌آدرس‌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و‌تلفن‌ارائه‌شده‌،‌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گذاشتن‌قرار‌ملاقات‌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مجدد‌با‌خانواده‌کودک‌و‌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اطلاع‌به‌اورژانس‌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اجتماع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51973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9445000-AADF-11BA-13FB-ACCF278CF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20130"/>
              </p:ext>
            </p:extLst>
          </p:nvPr>
        </p:nvGraphicFramePr>
        <p:xfrm>
          <a:off x="7950198" y="2569029"/>
          <a:ext cx="1756229" cy="1716314"/>
        </p:xfrm>
        <a:graphic>
          <a:graphicData uri="http://schemas.openxmlformats.org/drawingml/2006/table">
            <a:tbl>
              <a:tblPr/>
              <a:tblGrid>
                <a:gridCol w="1756229">
                  <a:extLst>
                    <a:ext uri="{9D8B030D-6E8A-4147-A177-3AD203B41FA5}">
                      <a16:colId xmlns:a16="http://schemas.microsoft.com/office/drawing/2014/main" val="4270739593"/>
                    </a:ext>
                  </a:extLst>
                </a:gridCol>
              </a:tblGrid>
              <a:tr h="1716314">
                <a:tc>
                  <a:txBody>
                    <a:bodyPr/>
                    <a:lstStyle/>
                    <a:p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ارائه‌گزارش‌و‌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کسب‌تکلیف از‌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مقام‌قضایی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51973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7EBC9D4-7FA3-0DFE-286C-72C843354D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259010"/>
              </p:ext>
            </p:extLst>
          </p:nvPr>
        </p:nvGraphicFramePr>
        <p:xfrm>
          <a:off x="10167256" y="627743"/>
          <a:ext cx="1756229" cy="1843314"/>
        </p:xfrm>
        <a:graphic>
          <a:graphicData uri="http://schemas.openxmlformats.org/drawingml/2006/table">
            <a:tbl>
              <a:tblPr/>
              <a:tblGrid>
                <a:gridCol w="1756229">
                  <a:extLst>
                    <a:ext uri="{9D8B030D-6E8A-4147-A177-3AD203B41FA5}">
                      <a16:colId xmlns:a16="http://schemas.microsoft.com/office/drawing/2014/main" val="4270739593"/>
                    </a:ext>
                  </a:extLst>
                </a:gridCol>
              </a:tblGrid>
              <a:tr h="1843314">
                <a:tc>
                  <a:txBody>
                    <a:bodyPr/>
                    <a:lstStyle/>
                    <a:p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ارائه‌گزارش‌و‌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کسب‌تکلیف از‌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مقام‌قضایی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519733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1747101-E62A-6EBD-94CF-1292402A5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964261"/>
              </p:ext>
            </p:extLst>
          </p:nvPr>
        </p:nvGraphicFramePr>
        <p:xfrm>
          <a:off x="10130968" y="4172858"/>
          <a:ext cx="1756229" cy="1843314"/>
        </p:xfrm>
        <a:graphic>
          <a:graphicData uri="http://schemas.openxmlformats.org/drawingml/2006/table">
            <a:tbl>
              <a:tblPr/>
              <a:tblGrid>
                <a:gridCol w="1756229">
                  <a:extLst>
                    <a:ext uri="{9D8B030D-6E8A-4147-A177-3AD203B41FA5}">
                      <a16:colId xmlns:a16="http://schemas.microsoft.com/office/drawing/2014/main" val="4270739593"/>
                    </a:ext>
                  </a:extLst>
                </a:gridCol>
              </a:tblGrid>
              <a:tr h="1843314">
                <a:tc>
                  <a:txBody>
                    <a:bodyPr/>
                    <a:lstStyle/>
                    <a:p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ارائه‌گزارش‌و‌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کسب‌تکلیف از‌</a:t>
                      </a:r>
                      <a:b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مقام‌قضایی</a:t>
                      </a:r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519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90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DE339-D429-E472-6DB2-9E509FC82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7171" y="118382"/>
            <a:ext cx="10515600" cy="1325563"/>
          </a:xfrm>
        </p:spPr>
        <p:txBody>
          <a:bodyPr/>
          <a:lstStyle/>
          <a:p>
            <a:pPr algn="r"/>
            <a:r>
              <a:rPr lang="ar-SA" sz="4400" b="1" kern="0" dirty="0">
                <a:solidFill>
                  <a:srgbClr val="663D4E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فهرست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C8619-6A42-AC7D-3314-5677E960D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7171" y="1059542"/>
            <a:ext cx="10047515" cy="5239657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en-US" sz="2400" b="1" kern="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 </a:t>
            </a:r>
            <a:r>
              <a:rPr lang="ar-SA" sz="2400" b="1" kern="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تعریف کودک آزاری</a:t>
            </a:r>
            <a:endParaRPr lang="fa-IR" sz="2400" b="1" kern="0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en-US" sz="2400" b="1" kern="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ar-SA" sz="2400" b="1" kern="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مجازات کودک آزاری در قوانین کشورهای مختلف</a:t>
            </a:r>
            <a:endParaRPr lang="fa-IR" sz="2400" b="1" kern="0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en-US" sz="2400" b="1" kern="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ar-SA" sz="2400" b="1" kern="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قوانین کودک آزاری در ایران</a:t>
            </a:r>
            <a:endParaRPr lang="fa-IR" sz="2400" b="1" kern="0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en-US" sz="2400" b="1" kern="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ar-SA" sz="2400" b="1" kern="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مجازات عدم اعلام کودک آزاری در صورت اطلاع</a:t>
            </a:r>
            <a:endParaRPr lang="fa-IR" sz="2400" b="1" kern="0" dirty="0">
              <a:effectLst/>
              <a:latin typeface="Corbel" panose="020B0503020204020204" pitchFamily="34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en-US" sz="2400" b="1" kern="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ar-SA" sz="2400" b="1" kern="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تفاوت فرایند کار در مراکز بهداشتی با مراکز درمانی</a:t>
            </a:r>
            <a:endParaRPr lang="fa-IR" sz="2400" b="1" kern="0" dirty="0">
              <a:latin typeface="Corbel" panose="020B0503020204020204" pitchFamily="34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ar-SA" sz="2400" b="1" kern="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فرایند پیگیری موارد کودک آزاری در مراکز درمانی</a:t>
            </a:r>
            <a:endParaRPr lang="fa-IR" sz="2400" b="1" kern="0" dirty="0">
              <a:latin typeface="Corbel" panose="020B0503020204020204" pitchFamily="34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ar-SA" sz="2400" b="1" kern="0" dirty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فرایند پیگیری موارد کودک آزاری در مراکز بهداشتی</a:t>
            </a:r>
            <a:endParaRPr lang="en-US" sz="2400" b="1" kern="0" dirty="0">
              <a:effectLst/>
              <a:latin typeface="Tw Cen MT Condensed" panose="020B06060201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5512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51E73-3713-F717-B35A-B337A5F8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87B16-773F-7575-2862-7830E34E8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>
              <a:lnSpc>
                <a:spcPct val="107000"/>
              </a:lnSpc>
              <a:spcBef>
                <a:spcPts val="200"/>
              </a:spcBef>
            </a:pPr>
            <a:r>
              <a:rPr lang="ar-SA" sz="2400" b="1" dirty="0">
                <a:solidFill>
                  <a:srgbClr val="663D4E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تعریف کودک آزاری</a:t>
            </a:r>
            <a:br>
              <a:rPr lang="en-US" sz="2400" b="1" dirty="0">
                <a:solidFill>
                  <a:srgbClr val="663D4E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en-US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– </a:t>
            </a:r>
            <a:r>
              <a:rPr lang="ar-SA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مطابق با تعریف سازمان بهداشت جهانی، کودک آزاری عبارت است از آسیب یا تهدید جسم،</a:t>
            </a:r>
            <a:br>
              <a:rPr lang="en-US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روان، سعادت، رفاه و بهزیستی کودک به دست والدین یا افرادی که نسبت به او مسئول هستند</a:t>
            </a:r>
            <a:r>
              <a:rPr lang="en-US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.</a:t>
            </a:r>
            <a:br>
              <a:rPr lang="en-US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در اصطلاح متخصصین، هرگونه آسیب جسمی، روانی، سوءاستفاده‌ جنسی یا بهره‌کشی و عدم</a:t>
            </a:r>
            <a:br>
              <a:rPr lang="en-US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رسیدگی به نیازهای انسانی افراد زیر </a:t>
            </a:r>
            <a:r>
              <a:rPr lang="fa-IR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۱۸</a:t>
            </a:r>
            <a:r>
              <a:rPr lang="ar-SA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سال توسط افراد دیگر، کودک آزاری تلقی می‌شود</a:t>
            </a:r>
            <a:r>
              <a:rPr lang="en-US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.</a:t>
            </a:r>
            <a:br>
              <a:rPr lang="en-US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به‌طور کلی، هر رفتاری که سلامت روانی، جسمی و رشد کودک را چه به‌صورت بالقوه و چه بالفعل</a:t>
            </a:r>
            <a:br>
              <a:rPr lang="en-US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به خطر بیندازد، کودک آزاری نامیده می‌شود</a:t>
            </a:r>
            <a:r>
              <a:rPr lang="en-US" sz="2400" b="1" dirty="0">
                <a:solidFill>
                  <a:srgbClr val="1481AB"/>
                </a:solidFill>
                <a:effectLst/>
                <a:latin typeface="Tw Cen MT Condensed" panose="020B06060201040202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US" sz="18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en-US" sz="18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 </a:t>
            </a:r>
            <a:endParaRPr lang="en-US" sz="1800" dirty="0">
              <a:effectLst/>
              <a:latin typeface="Tw Cen MT" panose="020B06020201040206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27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1E061-5C9E-DA44-A787-FE82B16C2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A3BCD-31C7-5957-674B-EB4E4E5F8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458" y="1825625"/>
            <a:ext cx="10970342" cy="4351338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ar-SA" sz="2400" b="1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مجازات کودک آزاری در قوانین کشورهای مختلف</a:t>
            </a:r>
            <a:br>
              <a:rPr lang="en-US" sz="2400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en-US" sz="24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– </a:t>
            </a:r>
            <a:r>
              <a:rPr lang="ar-SA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در بسیاری از کشورها، قانون‌گذاری گسترده‌ای در زمینه‌ حمایت از کودکان صورت</a:t>
            </a:r>
            <a:r>
              <a:rPr lang="en-US" sz="2400" b="1" dirty="0">
                <a:solidFill>
                  <a:srgbClr val="663D4E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ar-SA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گرفته است. برای مثال طبق قانونی که از سال </a:t>
            </a:r>
            <a:r>
              <a:rPr lang="fa-IR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۱۹۶۹</a:t>
            </a:r>
            <a:r>
              <a:rPr lang="ar-SA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میلادی در آلمان به اجرا</a:t>
            </a:r>
            <a:r>
              <a:rPr lang="en-US" sz="2400" b="1" dirty="0">
                <a:solidFill>
                  <a:srgbClr val="663D4E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ar-SA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گذاشته شده است، کودک آزارانی که بیش از </a:t>
            </a:r>
            <a:r>
              <a:rPr lang="fa-IR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۲۵</a:t>
            </a:r>
            <a:r>
              <a:rPr lang="ar-SA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سال سن داشته باشند، در</a:t>
            </a:r>
            <a:r>
              <a:rPr lang="en-US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ar-SA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صورت موافقت کمیسیون پزشکی با استفاده از دارو عقیم می‌شوند؛ یا اسپانیا</a:t>
            </a:r>
            <a:r>
              <a:rPr lang="en-US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ar-SA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قانونی را تصویب کرده است که طی آن نه‌تنها مجازات افراد متهم به کودک آزاری</a:t>
            </a:r>
            <a:r>
              <a:rPr lang="en-US" sz="2400" b="1" dirty="0">
                <a:solidFill>
                  <a:srgbClr val="663D4E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ar-SA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و سوءِاستفاده‌ جنسی از کودکان و نوجوانان، به‌طور قابل‌ملاحظه‌ای افزایش یافته</a:t>
            </a:r>
            <a:r>
              <a:rPr lang="en-US" sz="2400" b="1" dirty="0">
                <a:solidFill>
                  <a:srgbClr val="663D4E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ar-SA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است، بلکه این افراد پس از طی دوران محکومیت خود، به‌مدت </a:t>
            </a:r>
            <a:r>
              <a:rPr lang="fa-IR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۲۰</a:t>
            </a:r>
            <a:r>
              <a:rPr lang="ar-SA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سال تحت نظر</a:t>
            </a:r>
            <a:r>
              <a:rPr lang="en-US" sz="2400" b="1" dirty="0">
                <a:solidFill>
                  <a:srgbClr val="663D4E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ar-SA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قرار خواهند گرفت تا در آینده به استخدام هیچ ‌یک از</a:t>
            </a:r>
            <a:r>
              <a:rPr lang="en-US" sz="2400" b="1" dirty="0">
                <a:solidFill>
                  <a:srgbClr val="663D4E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</a:t>
            </a:r>
            <a:r>
              <a:rPr lang="ar-SA" sz="24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نهادهای مربوط به کودکان</a:t>
            </a:r>
            <a:endParaRPr lang="en-US" sz="2400" dirty="0">
              <a:effectLst/>
              <a:latin typeface="Tw Cen MT" panose="020B0602020104020603" pitchFamily="34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434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B241A-B8F5-6A9A-783B-7C4D40E1B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F8B51-8617-A0CB-A6E0-17B9903CE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1800" b="1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قوانین کودک آزاری در ایران</a:t>
            </a:r>
            <a:br>
              <a:rPr lang="en-US" sz="1800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</a:br>
            <a: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– </a:t>
            </a: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نخستین قانونی که در حمایت از کودکان مورد تصویب قرار گرفت، قانون حمایت از کودکان در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سال </a:t>
            </a:r>
            <a:r>
              <a:rPr lang="fa-IR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۱۳۳۸</a:t>
            </a: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بود که در زمان خود تحول بزرگی محسوب می‌شد. اما پس از آن تا سال </a:t>
            </a:r>
            <a:r>
              <a:rPr lang="fa-IR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۱۳۸۱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هیچ‌گونه قانونی درخصوص امور مربوط به کودکان مورد تصویب قرار نگرفت. روبه‌رو شدن جامعه با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تعدد این جرایم علیه کودکان سبب شد تا در سال </a:t>
            </a:r>
            <a:r>
              <a:rPr lang="fa-IR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۸۱</a:t>
            </a: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قانون حمایت از کودکان و نوجوانان تصویب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شود</a:t>
            </a:r>
            <a:r>
              <a:rPr lang="en-US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– </a:t>
            </a: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این قانون کلیه‌ افراد زیر </a:t>
            </a:r>
            <a:r>
              <a:rPr lang="fa-IR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۱۸</a:t>
            </a: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سال تمام را تحت پوشش قرار می‌دهد و مطابق با ماده‌‌ </a:t>
            </a:r>
            <a:r>
              <a:rPr lang="fa-IR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۲</a:t>
            </a: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این قانون،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هر نوع اذیت و آزار کودکان و نوجوانان که موجب وارد آمدن صدمات جسمانی یا روانی و اخلاقی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به آنها شود و سلامت جسم یا روان آنان را به خطر بیندازد، ممنوع است. این قانون در جهت</a:t>
            </a:r>
            <a:endParaRPr lang="en-US" sz="1800" dirty="0">
              <a:effectLst/>
              <a:latin typeface="Tw Cen MT" panose="020B06020201040206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 </a:t>
            </a:r>
            <a:endParaRPr lang="en-US" sz="1800" dirty="0">
              <a:effectLst/>
              <a:latin typeface="Tw Cen MT" panose="020B06020201040206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72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0B8B8-F138-8020-2AF8-EBBD3C976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10E70-CE0F-2EC3-01F6-2DFA0BDB6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sz="1800" b="1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قوانین کودک آزاری در ایران</a:t>
            </a:r>
            <a:br>
              <a:rPr lang="en-US" sz="1800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</a:br>
            <a: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– </a:t>
            </a: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تا پیش از سال </a:t>
            </a:r>
            <a:r>
              <a:rPr lang="fa-IR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۸۱</a:t>
            </a: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، کودک آزاری از جرایم خصوصی شناخته می‌شد و فقط اولیای قانونی حق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داشتند در صورت رخ دادن کودک آزاری شکایت کنند؛ اما پس از تصویب قانون جدید در سال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۸۱</a:t>
            </a: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، کودک آزاری از جرایم عمومی به حساب می‌آید و دیگر نیاز به شاکی خصوصی ندارد. یعنی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هرکسی می‌تواند به‌محض مشاهده و آگاهی از کودک آزاری آن را گزارش دهد و </a:t>
            </a:r>
            <a:r>
              <a:rPr lang="ar-SA" sz="1800" b="1" dirty="0">
                <a:solidFill>
                  <a:srgbClr val="000000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دادستان </a:t>
            </a: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هم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به‌عنوان مدعی‌العموم باید موضوع را راسا پیگیری کند</a:t>
            </a:r>
            <a:r>
              <a:rPr lang="en-US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– </a:t>
            </a: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مطابق با ماده‌ </a:t>
            </a:r>
            <a:r>
              <a:rPr lang="fa-IR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۲</a:t>
            </a: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این قانون، هرگونه خرید و فروش و بهره‌کشی و به کارگیری کودکان به‌منظور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ارتکاب اعمال خلاف از قبیل قاچاق جرم است و این ماده مجازات شش ماه تا یک سال زندان یا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جزای نقدی از ده میلیون ریال تا بیست میلیون ریال را برای آن تعیین کرده است. ماده‌ </a:t>
            </a:r>
            <a:r>
              <a:rPr lang="fa-IR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۴</a:t>
            </a: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، هرگونه</a:t>
            </a:r>
            <a:br>
              <a:rPr lang="en-US" sz="1800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444444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صدمه و اذیت و شکنجه‌ جسمی و روحی کودکان و نادیده گرفتن عمدی سلامت و بهداشت روانی و</a:t>
            </a:r>
            <a:endParaRPr lang="en-US" sz="1800" dirty="0">
              <a:effectLst/>
              <a:latin typeface="Tw Cen MT" panose="020B06020201040206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052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8EBC8-77FE-FC81-D417-C570CBAB5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D8E7B-E1B3-7479-A47B-DA4D7139E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ar-SA" sz="1800" b="1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قوانین کودک آزاری در ایران</a:t>
            </a:r>
            <a:br>
              <a:rPr lang="en-US" sz="1800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</a:br>
            <a:r>
              <a:rPr lang="en-US" sz="18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– </a:t>
            </a: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مطابق با ماده‌ </a:t>
            </a:r>
            <a:r>
              <a:rPr lang="fa-IR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۶</a:t>
            </a: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این قانون، کلیه‌ افراد و موسسات و مراکزی که به ‌نحوی مسئولیت نگهداری و</a:t>
            </a:r>
            <a:br>
              <a:rPr lang="en-US" sz="18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سرپرستی کودکان را برعهده دارند، مکلفند تا به‌محض مشاهده‌ موارد کودک آزاری مراتب را</a:t>
            </a:r>
            <a:br>
              <a:rPr lang="en-US" sz="18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جهت پیگرد قانونی مرتکب و اتخاذ تصمیم مقتضی به مقامات صالح قضایی اعلام کنند و در صورت</a:t>
            </a:r>
            <a:br>
              <a:rPr lang="en-US" sz="18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عدم انجام این تکلیف، مجازات آنها حبس تا شش ماه یا پرداخت جزای نقدی تا </a:t>
            </a:r>
            <a:r>
              <a:rPr lang="fa-IR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۵</a:t>
            </a: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میلیون ریال</a:t>
            </a:r>
            <a:br>
              <a:rPr lang="en-US" sz="18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خواهد بود</a:t>
            </a:r>
            <a:r>
              <a:rPr lang="en-US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  <a:br>
              <a:rPr lang="en-US" sz="18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en-US" sz="18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– </a:t>
            </a: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ماده‌ </a:t>
            </a:r>
            <a:r>
              <a:rPr lang="fa-IR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۴</a:t>
            </a: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اصلی‌ترین ماده این قانون است که در عبارتی بسیار کلی، مجموعه‌ای از رفتارها را که</a:t>
            </a:r>
            <a:br>
              <a:rPr lang="en-US" sz="18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موجب آزار کودک می‌شوند )اعم از جسمی و روانی( جرم تلقی کرده و برای آن مجازات حبس</a:t>
            </a:r>
            <a:br>
              <a:rPr lang="en-US" sz="18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حداکثر تا شش ماه یا جزای نقدی ده میلیون ریالی تعیین کرده است. پرواضح است که این</a:t>
            </a:r>
            <a:br>
              <a:rPr lang="en-US" sz="18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مجازات سبک، به‌هیچ‌وجه با چنین رفتار مجرمانه‌ای تناسب ندارد و وسیله‌ مناسبی برای</a:t>
            </a:r>
            <a:r>
              <a:rPr lang="ar-SA" sz="1800" b="1" dirty="0">
                <a:solidFill>
                  <a:srgbClr val="663D4E"/>
                </a:solidFill>
                <a:effectLst/>
                <a:ea typeface="Times New Roman" panose="02020603050405020304" pitchFamily="18" charset="0"/>
                <a:cs typeface="Corbel" panose="020B0503020204020204" pitchFamily="34" charset="0"/>
              </a:rPr>
              <a:t> </a:t>
            </a:r>
            <a:r>
              <a:rPr lang="ar-SA" sz="1800" b="1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بازدارندگی مجرم از ارتکاب چنین جرمی نیست</a:t>
            </a:r>
            <a:r>
              <a:rPr lang="en-US" sz="1800" b="1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085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91831-AD94-0AD3-7686-B11809B13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428C3-25FD-3DFE-03C2-6803C09E4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5500" b="1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مجازات عدم اعلام کودک آزاری در صورت اطلاع</a:t>
            </a:r>
            <a:br>
              <a:rPr lang="en-US" sz="5500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en-US" sz="5500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– </a:t>
            </a:r>
            <a:r>
              <a:rPr lang="ar-SA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نمایندگان مجلس در سال </a:t>
            </a:r>
            <a:r>
              <a:rPr lang="fa-IR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۱۳۹۷</a:t>
            </a:r>
            <a:r>
              <a:rPr lang="ar-SA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ماده ای از لایحه حمایت از اطفال و نوجوانان را تصویب کردند که</a:t>
            </a:r>
            <a:br>
              <a:rPr lang="en-US" sz="5500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به موجب آن اگر کسی از کودک آزاری مطلع باشد و آن را به مراجع صلاحیت‌دار اعلام نکند،</a:t>
            </a:r>
            <a:br>
              <a:rPr lang="en-US" sz="5500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مجازات خواهد شد</a:t>
            </a:r>
            <a:r>
              <a:rPr lang="en-US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.</a:t>
            </a:r>
            <a:br>
              <a:rPr lang="en-US" sz="5500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en-US" sz="5500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– </a:t>
            </a:r>
            <a:r>
              <a:rPr lang="ar-SA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بر اساس این مصوبه، هر کس از وقوع جرم یا شروع آن یا خطر شدید و قریب‌الوقوع علیه طفل و</a:t>
            </a:r>
            <a:br>
              <a:rPr lang="en-US" sz="5500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نوجوانی مطلع بوده یا شاهد وقوع آن باشد و با وجود توانایی اعلام و گزارش به مقامات یا مراجع</a:t>
            </a:r>
            <a:br>
              <a:rPr lang="en-US" sz="5500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صلاحیت دار و کمک طلبیدن از آنها از این امر خودداری کند یا در صورت عدم دسترسی به این</a:t>
            </a:r>
            <a:br>
              <a:rPr lang="en-US" sz="5500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مقامات و مراجع و یا عدم تاثیر دخالت آنها در رفع تجاوز و خطر، از اقدام فوری و متناسب برای</a:t>
            </a:r>
            <a:br>
              <a:rPr lang="en-US" sz="5500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جلوگیری از وقوع خطر و یا تشدید نتیجه آن امتناع نماید، مشروط بر اینکه با این اقدام، خطری</a:t>
            </a:r>
            <a:br>
              <a:rPr lang="en-US" sz="5500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endParaRPr lang="en-US" sz="5500" dirty="0">
              <a:effectLst/>
              <a:latin typeface="Tw Cen MT" panose="020B0602020104020603" pitchFamily="34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5500" b="1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مجازات عدم اعلام کودک آزاری در صورت اطلاع</a:t>
            </a:r>
            <a:br>
              <a:rPr lang="en-US" sz="5500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en-US" sz="5500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– </a:t>
            </a:r>
            <a:r>
              <a:rPr lang="ar-SA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مجازات های درجه شش عبارتند از</a:t>
            </a:r>
            <a:r>
              <a:rPr lang="en-US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 : </a:t>
            </a:r>
            <a:r>
              <a:rPr lang="ar-SA" sz="55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حبس بیش از شش ماه تا دو سال، جزای نقدی بیش از بیست</a:t>
            </a:r>
            <a:br>
              <a:rPr lang="en-US" sz="55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میلیون )</a:t>
            </a:r>
            <a:r>
              <a:rPr lang="fa-IR" sz="55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۰۰۰.۰۰۰.۲۰( </a:t>
            </a:r>
            <a:r>
              <a:rPr lang="ar-SA" sz="55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ریال تا هشتاد میلیون )</a:t>
            </a:r>
            <a:r>
              <a:rPr lang="fa-IR" sz="55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۰۰۰.۰۰۰.۸۰( </a:t>
            </a:r>
            <a:r>
              <a:rPr lang="ar-SA" sz="55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ریال، شلاق ازسی ویک تا هفتادوچهار</a:t>
            </a:r>
            <a:br>
              <a:rPr lang="en-US" sz="55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ضربه و تا نودونه ضربه در جرائم منافی عفت، محرومیت از حقوق اجتماعی بیش از ششماه ت</a:t>
            </a:r>
            <a:br>
              <a:rPr lang="en-US" sz="55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پنجسال،انتشار حکم قطعی در رسانه‌ها، ممنوعیت از یک یا چند فعالیت شغلی یا اجتماعی برای</a:t>
            </a:r>
            <a:br>
              <a:rPr lang="en-US" sz="55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اشخاص حقوقی حداکثر تا مدت پنج سال، ممنوعیت از دعوت عمومی برای افزایش سرمایه برای</a:t>
            </a:r>
            <a:br>
              <a:rPr lang="en-US" sz="55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اشخاص حقوقی حداکثر تا مدت پنج سال، ممنوعیت از اصدار برخی از اسناد تجاری توسط</a:t>
            </a:r>
            <a:br>
              <a:rPr lang="en-US" sz="55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اشخاص حقوقی حداکثر تا مدت پنج سال</a:t>
            </a:r>
            <a:br>
              <a:rPr lang="en-US" sz="55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en-US" sz="5500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– </a:t>
            </a:r>
            <a:r>
              <a:rPr lang="ar-SA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طبق تبصره این ماده اگر مرتکب جرم مذکور در این ماده از افرادی باشد که مطابق قوانین و</a:t>
            </a:r>
            <a:br>
              <a:rPr lang="en-US" sz="5500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مقررات و یا بر حسب وظیفه شغلی مکلف به اعلام گزارش یا کمک می‌باشد و یا به اقتضای حرفه</a:t>
            </a:r>
            <a:br>
              <a:rPr lang="en-US" sz="5500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5A3546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خود می‌تواند کمک مؤثری نماید، به دو یا هر سه مجازات‌ درجه شش و حسب مورد به انفصال</a:t>
            </a:r>
            <a:endParaRPr lang="en-US" sz="5500" dirty="0">
              <a:effectLst/>
              <a:latin typeface="Tw Cen MT" panose="020B0602020104020603" pitchFamily="34" charset="0"/>
              <a:ea typeface="Times New Roman" panose="02020603050405020304" pitchFamily="18" charset="0"/>
              <a:cs typeface="B Mitra" panose="00000400000000000000" pitchFamily="2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5500" b="1" dirty="0">
                <a:solidFill>
                  <a:srgbClr val="5A3546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موقت از خدمات دولتی یا عمومی یا محرومیت از فعالیت در آن حرفه به مدت شش‌ماه تا دوسال</a:t>
            </a:r>
            <a:br>
              <a:rPr lang="en-US" sz="5500" dirty="0">
                <a:solidFill>
                  <a:srgbClr val="5A3546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</a:br>
            <a:r>
              <a:rPr lang="ar-SA" sz="5500" b="1" dirty="0">
                <a:solidFill>
                  <a:srgbClr val="5A3546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Mitra" panose="00000400000000000000" pitchFamily="2" charset="-78"/>
              </a:rPr>
              <a:t>محکوم می‌شود</a:t>
            </a:r>
            <a:r>
              <a:rPr lang="en-US" sz="1800" b="1" dirty="0">
                <a:solidFill>
                  <a:srgbClr val="5A3546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en-US" sz="1800" dirty="0">
              <a:effectLst/>
              <a:latin typeface="Tw Cen MT" panose="020B06020201040206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6400" b="1" dirty="0">
              <a:solidFill>
                <a:srgbClr val="663D4E"/>
              </a:solidFill>
              <a:effectLst/>
              <a:latin typeface="Tw Cen MT" panose="020B0602020104020603" pitchFamily="34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293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947E7-5C8D-8143-C387-D12C6EEEB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E8C27-F9B3-D5F4-49CC-878DFF602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sz="1800" b="1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تفاوت فرایند کار در مراکز بهداشتی با مراکز درمانی</a:t>
            </a:r>
            <a:br>
              <a:rPr lang="en-US" sz="1800" dirty="0">
                <a:solidFill>
                  <a:srgbClr val="663D4E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</a:br>
            <a:r>
              <a:rPr lang="en-US" sz="18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– </a:t>
            </a: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مراکز درمانی به علت بستری کودک در بخش فرایند متفاوتی از مراکز بهداشتی که کودک بصورت</a:t>
            </a:r>
            <a:br>
              <a:rPr lang="en-US" sz="18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سرپایی مراجعه می نماید دارند . در بیمارستان، کودک تا زمان تصمیم گیری مرجع قضایی باید در</a:t>
            </a:r>
            <a:br>
              <a:rPr lang="en-US" sz="18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مرکز نگهداری شده و تحویل خانواده نشود در حالی که در مراکز بهداشتی امکان جدا کردن</a:t>
            </a:r>
            <a:br>
              <a:rPr lang="en-US" sz="1800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کودک از کودک آزار وجود ندارد . در ادامه به هر کدام از این فرایندها اشاره خواهد شد</a:t>
            </a:r>
            <a:r>
              <a:rPr lang="en-US" sz="1800" b="1" dirty="0">
                <a:solidFill>
                  <a:srgbClr val="663D4E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en-US" sz="1800" dirty="0">
              <a:effectLst/>
              <a:latin typeface="Tw Cen MT" panose="020B06020201040206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11868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84</TotalTime>
  <Words>1345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Corbel</vt:lpstr>
      <vt:lpstr>Gill Sans MT</vt:lpstr>
      <vt:lpstr>Tw Cen MT</vt:lpstr>
      <vt:lpstr>Tw Cen MT Condensed</vt:lpstr>
      <vt:lpstr>Gallery</vt:lpstr>
      <vt:lpstr>PowerPoint Presentation</vt:lpstr>
      <vt:lpstr>فهرست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مهندس فهیمه عباسی</dc:creator>
  <cp:lastModifiedBy>مهندس فهیمه عباسی</cp:lastModifiedBy>
  <cp:revision>3</cp:revision>
  <dcterms:created xsi:type="dcterms:W3CDTF">2023-12-24T08:01:09Z</dcterms:created>
  <dcterms:modified xsi:type="dcterms:W3CDTF">2023-12-24T09:33:34Z</dcterms:modified>
</cp:coreProperties>
</file>